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187AB-42D1-3095-B99E-A262D1F122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E5592D-D90B-5414-062A-E328897BDF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8ADA6C-C433-DDCC-EF90-4AF9E0A4C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1A5B3-2937-413C-B8EF-7EDA25B25C7F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5F0D0-A627-4C0A-59F3-4FA62063E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E7501-5B4B-9976-B844-D20C837E9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7491C-5FDF-41DB-B4C9-C2DDBC2B6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876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4AA19-40C5-A1FF-D218-7708633C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512FD0-D380-FFCC-F2B7-499D983023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44B5D5-C46C-C84F-4ACC-18535353A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1A5B3-2937-413C-B8EF-7EDA25B25C7F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87A8F6-7400-60F4-532A-90DD272A1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CF5DF9-E776-61AE-6171-FE1439FD4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7491C-5FDF-41DB-B4C9-C2DDBC2B6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184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EE3BDB-96DB-0A94-2A6F-0CB097629B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E19522-6C57-C3A2-815F-876796164D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95E344-F1AC-2347-50CC-DAF3DBC87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1A5B3-2937-413C-B8EF-7EDA25B25C7F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1AE1D7-74FF-55BC-5C00-2355CF0C1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002CCE-5CB0-2D05-ED59-85106ED94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7491C-5FDF-41DB-B4C9-C2DDBC2B6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114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A24CB-C829-DA4B-3267-8CB24C62E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2DABE6-C308-7926-9789-4D80D944DF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7497DA-7AC8-6504-5601-C87851953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1A5B3-2937-413C-B8EF-7EDA25B25C7F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FD644-FAF9-6097-10A0-5BF583A34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B6AA8-6230-887F-5E5E-663EC1366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7491C-5FDF-41DB-B4C9-C2DDBC2B6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384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75E36-915D-AE24-155D-A798DB280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613C72-9247-E7CB-5681-B3FF72C77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FE11C6-C78D-C82A-008F-509B856FE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1A5B3-2937-413C-B8EF-7EDA25B25C7F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5AAB4B-875D-18C2-051D-9890910EE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8067CC-F179-45E3-E970-EF6FF5187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7491C-5FDF-41DB-B4C9-C2DDBC2B6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20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7A49B-3A28-1FCC-8C82-0CA1970C1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D3D352-A721-FB02-3CF8-8ED11F836B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1F27B4-CB8D-8129-FEE9-BD3CA8742C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0CCCED-203C-7782-193E-05EFCD6BD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1A5B3-2937-413C-B8EF-7EDA25B25C7F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E0AF97-C04F-7688-BD6D-752F30991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CBB14D-283A-C4E4-0379-DB2367625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7491C-5FDF-41DB-B4C9-C2DDBC2B6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701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E7148-DC08-B9B2-FFE7-14D0F54CE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9925F8-6791-01F4-0701-F095F78A1E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A1BD5E-CAF5-A080-3622-E111268620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B9C645-D838-FD99-1ACC-136BA2BAAD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875727-BED1-7379-473F-1D53B3BE03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E946AF-87B6-3134-9C3F-80EE02373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1A5B3-2937-413C-B8EF-7EDA25B25C7F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2C19B8-2EB1-3637-1B23-A8277BEA3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0B90F8-E4C2-CBFC-5D86-B68F2CF11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7491C-5FDF-41DB-B4C9-C2DDBC2B6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888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518C4-1CAF-64C4-F0F0-871D4AF02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B27E18-139D-0551-F3CA-8DA2F4382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1A5B3-2937-413C-B8EF-7EDA25B25C7F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2E72B0-9AD7-D92A-75B3-E04702BA4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56114F-C153-F93A-1C47-57106E65A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7491C-5FDF-41DB-B4C9-C2DDBC2B6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394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708449-7E4E-C4B4-8105-A6147304A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1A5B3-2937-413C-B8EF-7EDA25B25C7F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CBDCAA-3BEF-D09F-DA15-378C5F954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CDDF65-8928-B415-0384-3C92B211C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7491C-5FDF-41DB-B4C9-C2DDBC2B6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388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CD1F6-A041-EF15-5D2A-095EA0394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01A5D0-07CD-6DB2-8AD2-E95BBB0C2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3C2F84-BDD6-9BA7-E943-6DC6229E1D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B57258-7218-5FC0-FF83-8990AF812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1A5B3-2937-413C-B8EF-7EDA25B25C7F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309F4C-C2D5-EBA0-B242-574C620C4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0458E2-5446-3CE3-52E4-6D5D7BF89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7491C-5FDF-41DB-B4C9-C2DDBC2B6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60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5B08D-65E5-DC5E-DC09-EF1BCE8D7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9C7859-5942-2976-8A9F-847FBD73A8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E6BFC6-C6A4-5B11-DDD3-D20A2DA6FF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A0B018-03C8-108D-A659-4206864CF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1A5B3-2937-413C-B8EF-7EDA25B25C7F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0F44BD-010B-39D6-852A-C9A025D11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41439D-ABD4-9DA8-4C88-DBA853A48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7491C-5FDF-41DB-B4C9-C2DDBC2B6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074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B71077-C52B-E059-8F45-4BB3C62B9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C8C1FE-C93C-0B09-3EF9-94F1C54754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D17A1C-1DC1-FCB5-410D-8450BBF962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1A5B3-2937-413C-B8EF-7EDA25B25C7F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0B8DC-3A2E-57F0-C0B8-92CF56182F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5810B8-228A-ABE0-D080-C22BBE7AF4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7491C-5FDF-41DB-B4C9-C2DDBC2B6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432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81AE3ED-E349-2B1B-DD3F-4BACF81B42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80" y="0"/>
            <a:ext cx="85926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100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C4D72-788D-7C99-BA1A-77A8AB953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4EFC1F4-59F2-0B99-858E-51AF9AD341FD}"/>
              </a:ext>
            </a:extLst>
          </p:cNvPr>
          <p:cNvSpPr/>
          <p:nvPr/>
        </p:nvSpPr>
        <p:spPr>
          <a:xfrm>
            <a:off x="-1" y="939754"/>
            <a:ext cx="12192000" cy="19013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2EDB5E-235A-8355-459A-B81F642FD2BD}"/>
              </a:ext>
            </a:extLst>
          </p:cNvPr>
          <p:cNvSpPr txBox="1"/>
          <p:nvPr/>
        </p:nvSpPr>
        <p:spPr>
          <a:xfrm>
            <a:off x="-1" y="189293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dirty="0">
                <a:cs typeface="B Titr" panose="00000700000000000000" pitchFamily="2" charset="-78"/>
              </a:rPr>
              <a:t>اسلاید معرفی مدل کسب و کار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57DF0E-8FD6-2ED3-AA54-168F344851BF}"/>
              </a:ext>
            </a:extLst>
          </p:cNvPr>
          <p:cNvSpPr txBox="1"/>
          <p:nvPr/>
        </p:nvSpPr>
        <p:spPr>
          <a:xfrm>
            <a:off x="-1" y="1295571"/>
            <a:ext cx="12192000" cy="2728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fa-IR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مدل کسب و کار خیلی خلاصه بیان می‌کند که کسب‌وکار حول ایده‌تان چطور کار می‌کند</a:t>
            </a: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endParaRPr lang="fa-IR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ارزش پیشنهادی یکتای محصول چیست؟</a:t>
            </a:r>
            <a:endParaRPr lang="en-US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چه راه‌های درآمدی برای محصول پیش‌بینی کرده‌اید؟</a:t>
            </a:r>
            <a:endParaRPr lang="en-US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ساختار هزینه‌ها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 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به چه شکل است؟</a:t>
            </a:r>
            <a:endParaRPr lang="en-US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  <a:p>
            <a:pPr algn="just" rtl="1">
              <a:lnSpc>
                <a:spcPct val="115000"/>
              </a:lnSpc>
              <a:spcAft>
                <a:spcPts val="800"/>
              </a:spcAft>
            </a:pP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برای 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تشریح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 مدل کسب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 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و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 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کار 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می‎توانید 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از بوم مدل کسب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 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و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 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کار استفاده کنید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. </a:t>
            </a:r>
            <a:endParaRPr lang="en-US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58B9C7-2C87-C898-6291-689CFB2FE5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" t="7351" r="2105" b="6795"/>
          <a:stretch/>
        </p:blipFill>
        <p:spPr>
          <a:xfrm>
            <a:off x="317241" y="3429000"/>
            <a:ext cx="5234474" cy="316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440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F13A8-EDA4-5317-B716-7F7EAD8F4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11C6F33-534A-0818-EFF5-C1DF13914651}"/>
              </a:ext>
            </a:extLst>
          </p:cNvPr>
          <p:cNvSpPr/>
          <p:nvPr/>
        </p:nvSpPr>
        <p:spPr>
          <a:xfrm>
            <a:off x="-1" y="939754"/>
            <a:ext cx="12192000" cy="19013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3EAD4D-058D-2894-A834-E42B5EF56AF9}"/>
              </a:ext>
            </a:extLst>
          </p:cNvPr>
          <p:cNvSpPr txBox="1"/>
          <p:nvPr/>
        </p:nvSpPr>
        <p:spPr>
          <a:xfrm>
            <a:off x="-1" y="189293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dirty="0">
                <a:cs typeface="B Titr" panose="00000700000000000000" pitchFamily="2" charset="-78"/>
              </a:rPr>
              <a:t>اسلاید معرفی تیم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C416FD-06E0-98AA-CCD1-AD03519252BD}"/>
              </a:ext>
            </a:extLst>
          </p:cNvPr>
          <p:cNvSpPr txBox="1"/>
          <p:nvPr/>
        </p:nvSpPr>
        <p:spPr>
          <a:xfrm>
            <a:off x="-1" y="1295571"/>
            <a:ext cx="12192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fa-IR" sz="2000" b="1" kern="100" dirty="0">
                <a:latin typeface="Calibri" panose="020F0502020204030204" pitchFamily="34" charset="0"/>
                <a:cs typeface="B Zar" panose="00000400000000000000" pitchFamily="2" charset="-78"/>
              </a:rPr>
              <a:t>معرفی </a:t>
            </a:r>
            <a:r>
              <a:rPr lang="ar-SA" sz="2000" b="1" kern="100" dirty="0">
                <a:latin typeface="Calibri" panose="020F0502020204030204" pitchFamily="34" charset="0"/>
                <a:cs typeface="B Zar" panose="00000400000000000000" pitchFamily="2" charset="-78"/>
              </a:rPr>
              <a:t>هی</a:t>
            </a:r>
            <a:r>
              <a:rPr lang="fa-IR" sz="2000" b="1" kern="100" dirty="0">
                <a:latin typeface="Calibri" panose="020F0502020204030204" pitchFamily="34" charset="0"/>
                <a:cs typeface="B Zar" panose="00000400000000000000" pitchFamily="2" charset="-78"/>
              </a:rPr>
              <a:t>أ</a:t>
            </a:r>
            <a:r>
              <a:rPr lang="ar-SA" sz="2000" b="1" kern="100" dirty="0">
                <a:latin typeface="Calibri" panose="020F0502020204030204" pitchFamily="34" charset="0"/>
                <a:cs typeface="B Zar" panose="00000400000000000000" pitchFamily="2" charset="-78"/>
              </a:rPr>
              <a:t>ت مدیره و یا تیم کسب و کار</a:t>
            </a:r>
            <a:endParaRPr lang="fa-IR" sz="2000" b="1" kern="100" dirty="0">
              <a:latin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endParaRPr lang="fa-IR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افراد کلیدی تیم چه مهارت‌ها و تجربه‌هایی دارند؟</a:t>
            </a:r>
            <a:endParaRPr lang="en-US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چطور می‌توان از داشته‌های 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تیم جهت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 اجرای موفقیت‌آمیز ایده استفاده 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نمو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د؟</a:t>
            </a:r>
            <a:endParaRPr lang="en-US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51754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051BE-3A32-48BA-4C4F-8D68147CB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165FC8-3F05-04A7-A138-4AD709168B06}"/>
              </a:ext>
            </a:extLst>
          </p:cNvPr>
          <p:cNvSpPr/>
          <p:nvPr/>
        </p:nvSpPr>
        <p:spPr>
          <a:xfrm>
            <a:off x="-1" y="939754"/>
            <a:ext cx="12192000" cy="19013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5937AE-7AC7-43DF-81EE-8376D9CF91C1}"/>
              </a:ext>
            </a:extLst>
          </p:cNvPr>
          <p:cNvSpPr txBox="1"/>
          <p:nvPr/>
        </p:nvSpPr>
        <p:spPr>
          <a:xfrm>
            <a:off x="-1" y="189293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dirty="0">
                <a:cs typeface="B Titr" panose="00000700000000000000" pitchFamily="2" charset="-78"/>
              </a:rPr>
              <a:t>آزاد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713A9A-98A5-83C7-5684-3DDF174A3FED}"/>
              </a:ext>
            </a:extLst>
          </p:cNvPr>
          <p:cNvSpPr txBox="1"/>
          <p:nvPr/>
        </p:nvSpPr>
        <p:spPr>
          <a:xfrm>
            <a:off x="-1" y="1295571"/>
            <a:ext cx="12192000" cy="3621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fa-IR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هر موضوع دیگری که جهت ارائه مناسب می‎دانید و در سایر الایدها وجود نداشت. </a:t>
            </a: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endParaRPr lang="fa-IR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1- </a:t>
            </a: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2- </a:t>
            </a: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.</a:t>
            </a: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.</a:t>
            </a: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.</a:t>
            </a: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en-US" sz="2000" i="1" kern="100" dirty="0">
                <a:latin typeface="Cambria Math" panose="02040503050406030204" pitchFamily="18" charset="0"/>
                <a:ea typeface="Cambria Math" panose="02040503050406030204" pitchFamily="18" charset="0"/>
                <a:cs typeface="B Zar" panose="00000400000000000000" pitchFamily="2" charset="-78"/>
              </a:rPr>
              <a:t>n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-</a:t>
            </a:r>
            <a:endParaRPr lang="en-US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20840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73AF6B-B72E-DAFB-5AD9-7E351E5AD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AD704A6-4368-91C0-02AA-1ADA732D3DC3}"/>
              </a:ext>
            </a:extLst>
          </p:cNvPr>
          <p:cNvSpPr txBox="1"/>
          <p:nvPr/>
        </p:nvSpPr>
        <p:spPr>
          <a:xfrm>
            <a:off x="-1" y="5424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6000" dirty="0">
                <a:cs typeface="B Titr" panose="00000700000000000000" pitchFamily="2" charset="-78"/>
              </a:rPr>
              <a:t>پایان</a:t>
            </a:r>
            <a:endParaRPr lang="en-US" sz="6000" dirty="0">
              <a:cs typeface="B Titr" panose="000007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0E33248-5A85-9E86-9322-8A4C9742957B}"/>
              </a:ext>
            </a:extLst>
          </p:cNvPr>
          <p:cNvSpPr/>
          <p:nvPr/>
        </p:nvSpPr>
        <p:spPr>
          <a:xfrm>
            <a:off x="1" y="2127556"/>
            <a:ext cx="12192000" cy="1584357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BE0452-3C7A-1F75-235C-310045DDC698}"/>
              </a:ext>
            </a:extLst>
          </p:cNvPr>
          <p:cNvSpPr txBox="1"/>
          <p:nvPr/>
        </p:nvSpPr>
        <p:spPr>
          <a:xfrm>
            <a:off x="-1" y="250423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800" dirty="0">
                <a:solidFill>
                  <a:srgbClr val="FFCCCC"/>
                </a:solidFill>
                <a:cs typeface="B Titr" panose="00000700000000000000" pitchFamily="2" charset="-78"/>
              </a:rPr>
              <a:t>باتشکر از توجه شما</a:t>
            </a:r>
            <a:endParaRPr lang="en-US" sz="4800" dirty="0">
              <a:solidFill>
                <a:srgbClr val="FFCCCC"/>
              </a:solidFill>
              <a:cs typeface="B Titr" panose="00000700000000000000" pitchFamily="2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60802C-8C97-37E8-9A42-AD42324B8282}"/>
              </a:ext>
            </a:extLst>
          </p:cNvPr>
          <p:cNvSpPr txBox="1"/>
          <p:nvPr/>
        </p:nvSpPr>
        <p:spPr>
          <a:xfrm>
            <a:off x="-1" y="4281340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400" dirty="0">
                <a:cs typeface="B Zar" panose="00000400000000000000" pitchFamily="2" charset="-78"/>
              </a:rPr>
              <a:t>ارائه راه‎های ارتباطی</a:t>
            </a:r>
          </a:p>
          <a:p>
            <a:pPr algn="ctr" rtl="1"/>
            <a:r>
              <a:rPr lang="fa-IR" sz="2800" dirty="0">
                <a:cs typeface="B Zar" panose="00000400000000000000" pitchFamily="2" charset="-78"/>
              </a:rPr>
              <a:t>(تلفن، ایمیل و امثالهم)</a:t>
            </a:r>
            <a:endParaRPr lang="en-US" sz="2800" dirty="0"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02736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89E45-73F9-3C56-C13F-D02CDBBAE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CE663D-85B0-D761-97BE-DDFBC5FF52F3}"/>
              </a:ext>
            </a:extLst>
          </p:cNvPr>
          <p:cNvSpPr/>
          <p:nvPr/>
        </p:nvSpPr>
        <p:spPr>
          <a:xfrm>
            <a:off x="1" y="2127556"/>
            <a:ext cx="12192000" cy="1584357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76FE8A-2C6C-2C2F-F608-734CB1D04111}"/>
              </a:ext>
            </a:extLst>
          </p:cNvPr>
          <p:cNvSpPr txBox="1"/>
          <p:nvPr/>
        </p:nvSpPr>
        <p:spPr>
          <a:xfrm>
            <a:off x="0" y="794774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200" dirty="0">
                <a:cs typeface="B Zar" panose="00000400000000000000" pitchFamily="2" charset="-78"/>
              </a:rPr>
              <a:t>محل درج لوگو یا اِلِمان کسب و کار</a:t>
            </a:r>
            <a:endParaRPr lang="en-US" sz="3200" dirty="0">
              <a:cs typeface="B Zar" panose="00000400000000000000" pitchFamily="2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741462-AF69-54FA-C18B-C4CA90EC649B}"/>
              </a:ext>
            </a:extLst>
          </p:cNvPr>
          <p:cNvSpPr txBox="1"/>
          <p:nvPr/>
        </p:nvSpPr>
        <p:spPr>
          <a:xfrm>
            <a:off x="-1" y="250423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800" dirty="0">
                <a:solidFill>
                  <a:srgbClr val="FFCCCC"/>
                </a:solidFill>
                <a:cs typeface="B Titr" panose="00000700000000000000" pitchFamily="2" charset="-78"/>
              </a:rPr>
              <a:t>محل درج عنوان طرح پیشنهادی یا موضوع ارائه</a:t>
            </a:r>
            <a:endParaRPr lang="en-US" sz="4800" dirty="0">
              <a:solidFill>
                <a:srgbClr val="FFCCCC"/>
              </a:solidFill>
              <a:cs typeface="B Titr" panose="00000700000000000000" pitchFamily="2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C09E82-91F7-EA30-86EB-8A4ADE54D334}"/>
              </a:ext>
            </a:extLst>
          </p:cNvPr>
          <p:cNvSpPr txBox="1"/>
          <p:nvPr/>
        </p:nvSpPr>
        <p:spPr>
          <a:xfrm>
            <a:off x="-1" y="4088592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200" dirty="0">
                <a:cs typeface="B Titr" panose="00000700000000000000" pitchFamily="2" charset="-78"/>
              </a:rPr>
              <a:t>محل درج نام تهیه کننده یا ارائه دهنده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476DB6-8712-1B67-D874-14441CA6DC28}"/>
              </a:ext>
            </a:extLst>
          </p:cNvPr>
          <p:cNvSpPr txBox="1"/>
          <p:nvPr/>
        </p:nvSpPr>
        <p:spPr>
          <a:xfrm>
            <a:off x="-1" y="6083932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200" dirty="0">
                <a:cs typeface="B Zar" panose="00000400000000000000" pitchFamily="2" charset="-78"/>
              </a:rPr>
              <a:t>محل درج تاریخ تهیه</a:t>
            </a:r>
            <a:endParaRPr lang="en-US" sz="3200" dirty="0"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40315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4EC03-7F65-610C-CA1B-4A67948CD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9E9001-AC4A-AE5D-1706-B3147A761C9C}"/>
              </a:ext>
            </a:extLst>
          </p:cNvPr>
          <p:cNvSpPr/>
          <p:nvPr/>
        </p:nvSpPr>
        <p:spPr>
          <a:xfrm>
            <a:off x="-1" y="939754"/>
            <a:ext cx="12192000" cy="19013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76D61C-3282-78C6-022E-876666DB95A0}"/>
              </a:ext>
            </a:extLst>
          </p:cNvPr>
          <p:cNvSpPr txBox="1"/>
          <p:nvPr/>
        </p:nvSpPr>
        <p:spPr>
          <a:xfrm>
            <a:off x="-1" y="189293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dirty="0">
                <a:cs typeface="B Titr" panose="00000700000000000000" pitchFamily="2" charset="-78"/>
              </a:rPr>
              <a:t>اسلاید معرفی کلی استارتاپ (ایده)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530C0A-CE2C-ED4F-60E1-78EDAB4FC354}"/>
              </a:ext>
            </a:extLst>
          </p:cNvPr>
          <p:cNvSpPr txBox="1"/>
          <p:nvPr/>
        </p:nvSpPr>
        <p:spPr>
          <a:xfrm>
            <a:off x="-1" y="1295571"/>
            <a:ext cx="12192000" cy="2728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fa-IR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در ای</a:t>
            </a:r>
            <a:r>
              <a:rPr lang="ar-SA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ن اسلاید باید پیچ د</a:t>
            </a:r>
            <a:r>
              <a:rPr lang="fa-IR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ِ</a:t>
            </a:r>
            <a:r>
              <a:rPr lang="ar-SA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ک را معرفی کن</a:t>
            </a:r>
            <a:r>
              <a:rPr lang="fa-IR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ی</a:t>
            </a:r>
            <a:r>
              <a:rPr lang="ar-SA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د</a:t>
            </a:r>
            <a:r>
              <a:rPr lang="fa-IR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. </a:t>
            </a: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fa-IR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در این اسلاید تفسیر کنید که به‎صورت کلی چه می‎خواهید انجام دهید. </a:t>
            </a: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endParaRPr lang="fa-IR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ar-SA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اینجا فرصت خوبی برای معرفی محصول و کسب</a:t>
            </a:r>
            <a:r>
              <a:rPr lang="fa-IR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</a:t>
            </a:r>
            <a:r>
              <a:rPr lang="ar-SA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و</a:t>
            </a:r>
            <a:r>
              <a:rPr lang="fa-IR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</a:t>
            </a:r>
            <a:r>
              <a:rPr lang="ar-SA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کار مرتبط با آن دارید</a:t>
            </a:r>
            <a:r>
              <a:rPr lang="fa-IR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. </a:t>
            </a: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ar-SA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اشاره به چشم‌انداز محصول هم می‌تواند </a:t>
            </a:r>
            <a:r>
              <a:rPr lang="fa-IR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مفید</a:t>
            </a:r>
            <a:r>
              <a:rPr lang="ar-SA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باشد</a:t>
            </a:r>
            <a:r>
              <a:rPr lang="fa-IR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.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ar-SA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ایده محوری محصول</a:t>
            </a:r>
            <a:r>
              <a:rPr lang="fa-IR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را تشریح کنید.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54054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35846-A035-5BDD-5B35-F8A67F79C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222DA9-9683-54FD-2BA8-E1A2AD83EFE8}"/>
              </a:ext>
            </a:extLst>
          </p:cNvPr>
          <p:cNvSpPr/>
          <p:nvPr/>
        </p:nvSpPr>
        <p:spPr>
          <a:xfrm>
            <a:off x="-1" y="939754"/>
            <a:ext cx="12192000" cy="19013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2D4BA8-086C-ED15-DCF9-1291CA3DC1E2}"/>
              </a:ext>
            </a:extLst>
          </p:cNvPr>
          <p:cNvSpPr txBox="1"/>
          <p:nvPr/>
        </p:nvSpPr>
        <p:spPr>
          <a:xfrm>
            <a:off x="-1" y="189293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dirty="0">
                <a:cs typeface="B Titr" panose="00000700000000000000" pitchFamily="2" charset="-78"/>
              </a:rPr>
              <a:t>اسلاید معرفی مشکل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E61FDB-64CA-B0CB-CB45-A9881EB21E0A}"/>
              </a:ext>
            </a:extLst>
          </p:cNvPr>
          <p:cNvSpPr txBox="1"/>
          <p:nvPr/>
        </p:nvSpPr>
        <p:spPr>
          <a:xfrm>
            <a:off x="-1" y="1295571"/>
            <a:ext cx="12192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fa-IR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گفتگو راجع به کسب و کار با مشکلی که مخاطب هدف با آن مواجه است؛ شروع می‌شود. </a:t>
            </a: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endParaRPr lang="en-US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این اطلاعات نشان می‌دهد که بازار چقدر به محصول 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پیشنهادی 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نیاز دارد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. </a:t>
            </a:r>
            <a:endParaRPr lang="en-US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مخاطب هدف با چه مشکل یا مشکلاتی مواجه است؟</a:t>
            </a:r>
            <a:endParaRPr lang="en-US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45924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03BCC-CD13-B413-EE3D-512F8265E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6FA360-1E72-A586-39B5-BEFD6685029F}"/>
              </a:ext>
            </a:extLst>
          </p:cNvPr>
          <p:cNvSpPr/>
          <p:nvPr/>
        </p:nvSpPr>
        <p:spPr>
          <a:xfrm>
            <a:off x="-1" y="939754"/>
            <a:ext cx="12192000" cy="19013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43158B-E36F-5FCF-2BB8-2498F0B4855B}"/>
              </a:ext>
            </a:extLst>
          </p:cNvPr>
          <p:cNvSpPr txBox="1"/>
          <p:nvPr/>
        </p:nvSpPr>
        <p:spPr>
          <a:xfrm>
            <a:off x="-1" y="189293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dirty="0">
                <a:cs typeface="B Titr" panose="00000700000000000000" pitchFamily="2" charset="-78"/>
              </a:rPr>
              <a:t>اسلاید معرفی راهکار 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3A461C-3D35-1EC6-812F-22EAE250861B}"/>
              </a:ext>
            </a:extLst>
          </p:cNvPr>
          <p:cNvSpPr txBox="1"/>
          <p:nvPr/>
        </p:nvSpPr>
        <p:spPr>
          <a:xfrm>
            <a:off x="-1" y="1295571"/>
            <a:ext cx="12192000" cy="3642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fa-IR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در ای</a:t>
            </a:r>
            <a:r>
              <a:rPr lang="ar-SA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ن اسلاید باید </a:t>
            </a:r>
            <a:r>
              <a:rPr lang="fa-IR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راهکار یا راه‎حلی که توسعه داده‎اید را </a:t>
            </a:r>
            <a:r>
              <a:rPr lang="ar-SA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معرفی کن</a:t>
            </a:r>
            <a:r>
              <a:rPr lang="fa-IR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ی</a:t>
            </a:r>
            <a:r>
              <a:rPr lang="ar-SA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د</a:t>
            </a:r>
            <a:r>
              <a:rPr lang="fa-IR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. </a:t>
            </a: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endParaRPr lang="fa-IR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پس از شناسایی مشکل راه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‎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حل خود را توضیح دهید، راه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‎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حل باید کاملا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ً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 واضح و مختصر باشد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. </a:t>
            </a: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بیان مس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أ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له کمک می‌کند تا راه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‎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حل خود را بر حل آن متمرکز کنید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. </a:t>
            </a:r>
            <a:endParaRPr lang="en-US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به‎صورت مشـروح بیان نمائید که 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چطور می‌خواهید مشکل را برطرف کنید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. </a:t>
            </a:r>
            <a:endParaRPr lang="en-US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endParaRPr lang="fa-IR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توضیح دهید که راهکار 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پیشنهادی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 چه تغییری در تجربه کاربران ایجاد می‌کند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. </a:t>
            </a:r>
            <a:endParaRPr lang="en-US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توضیح دهید که 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راهکار 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پیشنهادی 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چگونه مشکلات بازار هدف را برطرف می‌کند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.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1798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72C3E-2425-6116-B435-1F9B1F5BB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E984E-5DF8-69D1-CDDE-F3DE68090699}"/>
              </a:ext>
            </a:extLst>
          </p:cNvPr>
          <p:cNvSpPr/>
          <p:nvPr/>
        </p:nvSpPr>
        <p:spPr>
          <a:xfrm>
            <a:off x="-1" y="939754"/>
            <a:ext cx="12192000" cy="19013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F7E996-5CFC-0109-9DBE-98FC9A06068A}"/>
              </a:ext>
            </a:extLst>
          </p:cNvPr>
          <p:cNvSpPr txBox="1"/>
          <p:nvPr/>
        </p:nvSpPr>
        <p:spPr>
          <a:xfrm>
            <a:off x="-1" y="189293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dirty="0">
                <a:cs typeface="B Titr" panose="00000700000000000000" pitchFamily="2" charset="-78"/>
              </a:rPr>
              <a:t>اسلاید پیش‎بینی مالی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C433AD-EC85-47CF-1DC0-CEAB8E43FF5B}"/>
              </a:ext>
            </a:extLst>
          </p:cNvPr>
          <p:cNvSpPr txBox="1"/>
          <p:nvPr/>
        </p:nvSpPr>
        <p:spPr>
          <a:xfrm>
            <a:off x="-1" y="1295571"/>
            <a:ext cx="12192000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fa-IR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در ای</a:t>
            </a:r>
            <a:r>
              <a:rPr lang="ar-SA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ن اسلاید باید </a:t>
            </a:r>
            <a:r>
              <a:rPr lang="fa-IR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مختصراً تجزیه و تحلیل هزینه‎ها و درآمدها را ارائه کنید. </a:t>
            </a: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endParaRPr lang="fa-IR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اعداد و ارقام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 دارای منبع (می‎توان استدلال پیشنهاد دهنده را جایگزین نمود.) ارائه نمائید. </a:t>
            </a: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از تصائیر و نمودارهای گرافیکی بهره‎برداری کنید. </a:t>
            </a: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endParaRPr lang="fa-IR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پیش‌بینی 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2، 5 و 10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 ساله از درآمدها به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‎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تفکیک هر سال چقدر است؟</a:t>
            </a:r>
            <a:endParaRPr lang="en-US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پیش‌بینی 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2، 5 و 10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 ساله از هزینه‌ها به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‎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تفکیک هر سال چقدر است؟</a:t>
            </a:r>
            <a:endParaRPr lang="en-US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05711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8EF4D-4B65-FD59-77E5-01850C8E9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0C2D18-949C-ADD0-9886-264D6D1955C0}"/>
              </a:ext>
            </a:extLst>
          </p:cNvPr>
          <p:cNvSpPr/>
          <p:nvPr/>
        </p:nvSpPr>
        <p:spPr>
          <a:xfrm>
            <a:off x="-1" y="939754"/>
            <a:ext cx="12192000" cy="19013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40B453-EA6A-B624-0367-402AC65E7F16}"/>
              </a:ext>
            </a:extLst>
          </p:cNvPr>
          <p:cNvSpPr txBox="1"/>
          <p:nvPr/>
        </p:nvSpPr>
        <p:spPr>
          <a:xfrm>
            <a:off x="-1" y="189293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dirty="0">
                <a:cs typeface="B Titr" panose="00000700000000000000" pitchFamily="2" charset="-78"/>
              </a:rPr>
              <a:t>اسلاید معرفی بازار(های) هدف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6EDB74-CD23-0781-BE67-55FAF0BA10C5}"/>
              </a:ext>
            </a:extLst>
          </p:cNvPr>
          <p:cNvSpPr txBox="1"/>
          <p:nvPr/>
        </p:nvSpPr>
        <p:spPr>
          <a:xfrm>
            <a:off x="-1" y="1295571"/>
            <a:ext cx="12192000" cy="4452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fa-IR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بازار هدف گروهی از افراد هستند که ویژگی‌هایی مشترک دارند. </a:t>
            </a:r>
            <a:endParaRPr lang="fa-IR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endParaRPr lang="en-US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هر محصول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ی 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برای بازار هدفی خاص توسعه پیدا می‌کند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. در این اسلاید 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باید بازار هدف 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کسب و کار و محصولات 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را معرفی کنید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. 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باید بازار هدف را به گروه‌های کوچک تقسیم کنید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 و هر بخش را مختصراً توصیف نمائید. </a:t>
            </a: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endParaRPr lang="en-US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در مورد بخش‌های بازاری که هدف آن هستید، تعداد افراد در هر بخش و کل مبلغی که درحال حاضر خرج می‌کنند 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با ذکر 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اعداد 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مربوطه تفسیری ارائه نمائید.</a:t>
            </a:r>
            <a:endParaRPr lang="en-US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endParaRPr lang="fa-IR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توضیح دهید که چطور به مشتریان و نقاط کلیدی دست پیدا خواهید 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نمو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د. </a:t>
            </a:r>
            <a:endParaRPr lang="fa-IR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روش بازاریابی و فروش 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مدنظر 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را شرح دهید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. </a:t>
            </a:r>
            <a:endParaRPr lang="en-US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از شرایط محیطی بازار و روندهای حاکم بر آن بگو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ئ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ید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. از اندازه 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بازار هدف 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و 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فرصت‌های 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موجود 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در 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آن نیز مختصری توضیح دهید. </a:t>
            </a:r>
            <a:endParaRPr lang="en-US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78831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BC68C-0437-D23D-6E77-04CF5C563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521E848-B413-C43E-01BF-F3B1D67D138A}"/>
              </a:ext>
            </a:extLst>
          </p:cNvPr>
          <p:cNvSpPr/>
          <p:nvPr/>
        </p:nvSpPr>
        <p:spPr>
          <a:xfrm>
            <a:off x="-1" y="939754"/>
            <a:ext cx="12192000" cy="19013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3D8B66-6069-1B3C-D614-DEAF97B6E644}"/>
              </a:ext>
            </a:extLst>
          </p:cNvPr>
          <p:cNvSpPr txBox="1"/>
          <p:nvPr/>
        </p:nvSpPr>
        <p:spPr>
          <a:xfrm>
            <a:off x="-1" y="189293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dirty="0">
                <a:cs typeface="B Titr" panose="00000700000000000000" pitchFamily="2" charset="-78"/>
              </a:rPr>
              <a:t>اسلاید معرفی رقبا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0DC8E8-2DD1-C382-B869-348472CC899A}"/>
              </a:ext>
            </a:extLst>
          </p:cNvPr>
          <p:cNvSpPr txBox="1"/>
          <p:nvPr/>
        </p:nvSpPr>
        <p:spPr>
          <a:xfrm>
            <a:off x="-1" y="1295571"/>
            <a:ext cx="12192000" cy="3642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fa-IR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در ای</a:t>
            </a:r>
            <a:r>
              <a:rPr lang="ar-SA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ن اسلاید </a:t>
            </a:r>
            <a:r>
              <a:rPr lang="ar-SA" sz="2000" b="1" kern="100" dirty="0">
                <a:latin typeface="Calibri" panose="020F0502020204030204" pitchFamily="34" charset="0"/>
                <a:cs typeface="B Zar" panose="00000400000000000000" pitchFamily="2" charset="-78"/>
              </a:rPr>
              <a:t>باید نشان دهید که چرا بهتر از دیگران هستید. </a:t>
            </a:r>
            <a:endParaRPr lang="fa-IR" sz="2000" b="1" kern="100" dirty="0">
              <a:latin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endParaRPr lang="fa-IR" sz="2000" b="1" kern="100" dirty="0">
              <a:latin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رقبا را 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معرفی و با استفاده از انواع 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نمودار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ها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 مقایسه کنید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. </a:t>
            </a:r>
            <a:endParaRPr lang="en-US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ویژگی‌های منحصرب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ه‎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فرد محصول را بیان ک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نی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د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. </a:t>
            </a: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endParaRPr lang="en-US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توضیح دهید که 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رقبای شاخصی که شناسایی کرده‌اید 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چه ویژگی‎هایی دارند. </a:t>
            </a:r>
            <a:endParaRPr lang="en-US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چه ویژگی‌هایی را بهتر از رقبا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 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ارا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ئ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ه می‌دهید؟</a:t>
            </a:r>
            <a:endParaRPr lang="en-US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در ارا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ئ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ه کدام ویژگی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 یا ویژگی‎ها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 نسبت به 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رقبا 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ضعف دارید؟</a:t>
            </a:r>
          </a:p>
        </p:txBody>
      </p:sp>
    </p:spTree>
    <p:extLst>
      <p:ext uri="{BB962C8B-B14F-4D97-AF65-F5344CB8AC3E}">
        <p14:creationId xmlns:p14="http://schemas.microsoft.com/office/powerpoint/2010/main" val="1734818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E4618-60B0-51AA-EC8A-56B54A2B6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4D9E8C-9BB2-4346-4D37-4DCFB014603F}"/>
              </a:ext>
            </a:extLst>
          </p:cNvPr>
          <p:cNvSpPr/>
          <p:nvPr/>
        </p:nvSpPr>
        <p:spPr>
          <a:xfrm>
            <a:off x="-1" y="939754"/>
            <a:ext cx="12192000" cy="19013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6D5887-DA77-1280-8295-E036365C88AA}"/>
              </a:ext>
            </a:extLst>
          </p:cNvPr>
          <p:cNvSpPr txBox="1"/>
          <p:nvPr/>
        </p:nvSpPr>
        <p:spPr>
          <a:xfrm>
            <a:off x="-1" y="189293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dirty="0">
                <a:cs typeface="B Titr" panose="00000700000000000000" pitchFamily="2" charset="-78"/>
              </a:rPr>
              <a:t>اسلاید معرفی نقشه راه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FD3EAB-4C29-7ACC-9619-05705AFAE893}"/>
              </a:ext>
            </a:extLst>
          </p:cNvPr>
          <p:cNvSpPr txBox="1"/>
          <p:nvPr/>
        </p:nvSpPr>
        <p:spPr>
          <a:xfrm>
            <a:off x="-1" y="1295571"/>
            <a:ext cx="12192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fa-IR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ارائه تصویری واقع‌بینانه از آینده محصول و ارزش ایده</a:t>
            </a: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endParaRPr lang="fa-IR" sz="2000" b="1" kern="100" dirty="0">
              <a:latin typeface="Calibri" panose="020F050202020403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تا 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۲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 سال آینده مشغول چه فعالیت‌هایی خواهید بود؟</a:t>
            </a:r>
            <a:endParaRPr lang="fa-IR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  <a:p>
            <a:pPr marL="0" marR="0" algn="just" rtl="1">
              <a:lnSpc>
                <a:spcPct val="115000"/>
              </a:lnSpc>
              <a:spcAft>
                <a:spcPts val="800"/>
              </a:spcAft>
            </a:pP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در این مدت چه دست</a:t>
            </a:r>
            <a:r>
              <a:rPr lang="fa-IR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آ</a:t>
            </a:r>
            <a:r>
              <a:rPr lang="ar-SA" sz="2000" kern="100" dirty="0">
                <a:latin typeface="Calibri" panose="020F0502020204030204" pitchFamily="34" charset="0"/>
                <a:cs typeface="B Zar" panose="00000400000000000000" pitchFamily="2" charset="-78"/>
              </a:rPr>
              <a:t>وردهایی خواهید داشت؟</a:t>
            </a:r>
            <a:endParaRPr lang="en-US" sz="2000" kern="100" dirty="0">
              <a:latin typeface="Calibri" panose="020F0502020204030204" pitchFamily="34" charset="0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41790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730</Words>
  <Application>Microsoft Office PowerPoint</Application>
  <PresentationFormat>Widescreen</PresentationFormat>
  <Paragraphs>82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B Titr</vt:lpstr>
      <vt:lpstr>B Zar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hub</dc:creator>
  <cp:lastModifiedBy>hub</cp:lastModifiedBy>
  <cp:revision>11</cp:revision>
  <dcterms:created xsi:type="dcterms:W3CDTF">2025-01-23T06:06:40Z</dcterms:created>
  <dcterms:modified xsi:type="dcterms:W3CDTF">2025-01-23T07:07:29Z</dcterms:modified>
</cp:coreProperties>
</file>